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99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6"/>
    <p:sldId id="258" r:id="rId3"/>
    <p:sldId id="259" r:id="rId10"/>
    <p:sldId id="260" r:id="rId4"/>
    <p:sldId id="261" r:id="rId25"/>
    <p:sldId id="262" r:id="rId5"/>
    <p:sldId id="263" r:id="rId8"/>
    <p:sldId id="264" r:id="rId7"/>
    <p:sldId id="265" r:id="rId9"/>
    <p:sldId id="266" r:id="rId13"/>
    <p:sldId id="267" r:id="rId12"/>
    <p:sldId id="268" r:id="rId11"/>
    <p:sldId id="269" r:id="rId14"/>
    <p:sldId id="270" r:id="rId15"/>
    <p:sldId id="271" r:id="rId16"/>
    <p:sldId id="272" r:id="rId17"/>
    <p:sldId id="273" r:id="rId18"/>
    <p:sldId id="274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slide" Target="slides/slide99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01" name="Rect 20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/>
          <a:lstStyle/>
          <a:p/>
        </p:txBody>
      </p:sp>
      <p:pic>
        <p:nvPicPr>
          <p:cNvPr id="203" name="Picture 204"/>
          <p:cNvPicPr/>
          <p:nvPr/>
        </p:nvPicPr>
        <p:blipFill>
          <a:blip r:embed="rId2"/>
          <a:stretch>
            <a:fillRect/>
          </a:stretch>
        </p:blipFill>
        <p:spPr>
          <a:xfrm>
            <a:off x="3535528" y="1417320"/>
            <a:ext cx="5120640" cy="2295459"/>
          </a:xfrm>
          <a:prstGeom prst="rect">
            <a:avLst/>
          </a:prstGeom>
        </p:spPr>
      </p:pic>
      <p:sp>
        <p:nvSpPr>
          <p:cNvPr id="205" name="TextBox 206"/>
          <p:cNvSpPr txBox="1"/>
          <p:nvPr/>
        </p:nvSpPr>
        <p:spPr>
          <a:xfrm>
            <a:off x="0" y="3931920"/>
            <a:ext cx="12192000" cy="566928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/>
            <a:r>
              <a:rPr lang="en-US" sz="2700" b="1" i="0" dirty="0">
                <a:solidFill>
                  <a:srgbClr val="071B33"/>
                </a:solidFill>
                <a:latin typeface="Century Schoolbook"/>
              </a:rPr>
              <a:t>Retinal intelligence for systemic disease</a:t>
            </a:r>
          </a:p>
        </p:txBody>
      </p:sp>
      <p:sp>
        <p:nvSpPr>
          <p:cNvPr id="207" name="TextBox 208"/>
          <p:cNvSpPr txBox="1"/>
          <p:nvPr/>
        </p:nvSpPr>
        <p:spPr>
          <a:xfrm>
            <a:off x="2011680" y="4590288"/>
            <a:ext cx="8165592" cy="310896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/>
            <a:r>
              <a:rPr lang="en-US" sz="1400" b="0" i="0" dirty="0">
                <a:solidFill>
                  <a:srgbClr val="6B7C8F"/>
                </a:solidFill>
                <a:latin typeface="Arial"/>
              </a:rPr>
              <a:t>A platform company built from routine retinal imaging.</a:t>
            </a:r>
          </a:p>
        </p:txBody>
      </p:sp>
      <p:sp>
        <p:nvSpPr>
          <p:cNvPr id="209" name="TextBox 210"/>
          <p:cNvSpPr txBox="1"/>
          <p:nvPr/>
        </p:nvSpPr>
        <p:spPr>
          <a:xfrm>
            <a:off x="2011680" y="4992624"/>
            <a:ext cx="8165592" cy="292608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/>
            <a:r>
              <a:rPr lang="en-US" sz="1150" b="0" i="1" dirty="0">
                <a:solidFill>
                  <a:srgbClr val="0A84FF"/>
                </a:solidFill>
                <a:latin typeface="Arial"/>
              </a:rPr>
              <a:t>Retina IQ installs the network. The evidence engine proves the signal. The first authorization validates the platform.</a:t>
            </a:r>
          </a:p>
        </p:txBody>
      </p:sp>
      <p:sp>
        <p:nvSpPr>
          <p:cNvPr id="211" name="TextBox 212"/>
          <p:cNvSpPr txBox="1"/>
          <p:nvPr/>
        </p:nvSpPr>
        <p:spPr>
          <a:xfrm>
            <a:off x="0" y="5870448"/>
            <a:ext cx="12192000" cy="256032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/>
            <a:r>
              <a:rPr lang="en-US" sz="1000" b="0" i="0" dirty="0">
                <a:solidFill>
                  <a:srgbClr val="6B7C8F"/>
                </a:solidFill>
                <a:latin typeface="Arial"/>
              </a:rPr>
              <a:t>August 2026  ·  Confidential  ·  Live pitch v5.1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00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71B33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A new diagnostic surface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109728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C8F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The retina is the only place where microvasculature and neural tissue are imaged routinely, non-invasively and repeatedly.</a:t>
            </a:r>
            <a:endParaRPr lang="en-US" sz="1050" dirty="0"/>
          </a:p>
        </p:txBody>
      </p:sp>
      <p:pic>
        <p:nvPicPr>
          <p:cNvPr id="4" name="Image 0" descr="/mnt/data/spectocular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6562" y="256032"/>
            <a:ext cx="1019908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17320"/>
            <a:ext cx="2103120" cy="0"/>
          </a:xfrm>
          <a:prstGeom prst="line">
            <a:avLst/>
          </a:prstGeom>
          <a:noFill/>
          <a:ln w="20320">
            <a:solidFill>
              <a:srgbClr val="0A84FF"/>
            </a:solidFill>
            <a:prstDash val="solid"/>
          </a:ln>
        </p:spPr>
      </p:sp>
      <p:pic>
        <p:nvPicPr>
          <p:cNvPr id="6" name="Image 1" descr="/mnt/data/a_high_tech_medical_ai_infographic_style_scene_da_batch_2.png">    </p:cNvPr>
          <p:cNvPicPr>
            <a:picLocks noChangeAspect="1"/>
          </p:cNvPicPr>
          <p:nvPr/>
        </p:nvPicPr>
        <p:blipFill>
          <a:blip r:embed="rId2"/>
          <a:srcRect l="16744" r="16744" t="0" b="0"/>
          <a:stretch/>
        </p:blipFill>
        <p:spPr>
          <a:xfrm>
            <a:off x="6080760" y="1600200"/>
            <a:ext cx="5349240" cy="45262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22960" y="2057400"/>
            <a:ext cx="43891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scan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signals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 products</a:t>
            </a:r>
            <a:endParaRPr lang="en-US" sz="3400" dirty="0"/>
          </a:p>
        </p:txBody>
      </p:sp>
      <p:sp>
        <p:nvSpPr>
          <p:cNvPr id="8" name="Text 4"/>
          <p:cNvSpPr/>
          <p:nvPr/>
        </p:nvSpPr>
        <p:spPr>
          <a:xfrm>
            <a:off x="868680" y="3977640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Kidney · metabolism · vascular disease · brain health · ocular disease · trial enrichment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— Live Pitch  ·  v5.1</a:t>
            </a:r>
            <a:endParaRPr lang="en-US" sz="650" dirty="0"/>
          </a:p>
        </p:txBody>
      </p:sp>
      <p:sp>
        <p:nvSpPr>
          <p:cNvPr id="10" name="Text 6"/>
          <p:cNvSpPr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00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Why now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109728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8E5F0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Five shifts make retinal biomarkers commercially executable now.</a:t>
            </a:r>
            <a:endParaRPr lang="en-US" sz="1050" dirty="0"/>
          </a:p>
        </p:txBody>
      </p:sp>
      <p:pic>
        <p:nvPicPr>
          <p:cNvPr id="4" name="Image 0" descr="/mnt/data/spectocular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6562" y="256032"/>
            <a:ext cx="1019908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17320"/>
            <a:ext cx="2103120" cy="0"/>
          </a:xfrm>
          <a:prstGeom prst="line">
            <a:avLst/>
          </a:prstGeom>
          <a:noFill/>
          <a:ln w="20320">
            <a:solidFill>
              <a:srgbClr val="53D8F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77240" y="2240280"/>
            <a:ext cx="1965960" cy="1325880"/>
          </a:xfrm>
          <a:prstGeom prst="roundRect">
            <a:avLst>
              <a:gd name="adj" fmla="val 8276"/>
            </a:avLst>
          </a:prstGeom>
          <a:solidFill>
            <a:srgbClr val="0D2B4C"/>
          </a:solidFill>
          <a:ln w="10160">
            <a:solidFill>
              <a:srgbClr val="24466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78408" y="2404872"/>
            <a:ext cx="1563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53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978408" y="2770632"/>
            <a:ext cx="1563624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E6F1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foundation models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063240" y="2240280"/>
            <a:ext cx="1965960" cy="1325880"/>
          </a:xfrm>
          <a:prstGeom prst="roundRect">
            <a:avLst>
              <a:gd name="adj" fmla="val 8276"/>
            </a:avLst>
          </a:prstGeom>
          <a:solidFill>
            <a:srgbClr val="0D2B4C"/>
          </a:solidFill>
          <a:ln w="10160">
            <a:solidFill>
              <a:srgbClr val="24466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264408" y="2404872"/>
            <a:ext cx="1563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53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3264408" y="2770632"/>
            <a:ext cx="1563624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E6F1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Routine multimodal imaging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5349240" y="2240280"/>
            <a:ext cx="1965960" cy="1325880"/>
          </a:xfrm>
          <a:prstGeom prst="roundRect">
            <a:avLst>
              <a:gd name="adj" fmla="val 8276"/>
            </a:avLst>
          </a:prstGeom>
          <a:solidFill>
            <a:srgbClr val="0D2B4C"/>
          </a:solidFill>
          <a:ln w="10160">
            <a:solidFill>
              <a:srgbClr val="24466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550408" y="2404872"/>
            <a:ext cx="1563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53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5550408" y="2770632"/>
            <a:ext cx="1563624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E6F1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FDA AI pathways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7635240" y="2240280"/>
            <a:ext cx="1965960" cy="1325880"/>
          </a:xfrm>
          <a:prstGeom prst="roundRect">
            <a:avLst>
              <a:gd name="adj" fmla="val 8276"/>
            </a:avLst>
          </a:prstGeom>
          <a:solidFill>
            <a:srgbClr val="0D2B4C"/>
          </a:solidFill>
          <a:ln w="10160">
            <a:solidFill>
              <a:srgbClr val="24466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836408" y="2404872"/>
            <a:ext cx="1563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53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7836408" y="2770632"/>
            <a:ext cx="1563624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E6F1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OEM activity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9921240" y="2240280"/>
            <a:ext cx="1965960" cy="1325880"/>
          </a:xfrm>
          <a:prstGeom prst="roundRect">
            <a:avLst>
              <a:gd name="adj" fmla="val 8276"/>
            </a:avLst>
          </a:prstGeom>
          <a:solidFill>
            <a:srgbClr val="0D2B4C"/>
          </a:solidFill>
          <a:ln w="10160">
            <a:solidFill>
              <a:srgbClr val="24466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122408" y="2404872"/>
            <a:ext cx="1563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53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10122408" y="2770632"/>
            <a:ext cx="1563624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E6F1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Consent as the bottleneck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C7D7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— Live Pitch  ·  v5.1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C7D7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00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71B33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The platform equation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109728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C8F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Retina IQ installs the network. The network manufactures evidence. Evidence creates biomarkers.</a:t>
            </a:r>
            <a:endParaRPr lang="en-US" sz="1050" dirty="0"/>
          </a:p>
        </p:txBody>
      </p:sp>
      <p:pic>
        <p:nvPicPr>
          <p:cNvPr id="4" name="Image 0" descr="/mnt/data/spectocular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6562" y="256032"/>
            <a:ext cx="1019908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17320"/>
            <a:ext cx="2103120" cy="0"/>
          </a:xfrm>
          <a:prstGeom prst="line">
            <a:avLst/>
          </a:prstGeom>
          <a:noFill/>
          <a:ln w="20320">
            <a:solidFill>
              <a:srgbClr val="0A84F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40080" y="2286000"/>
            <a:ext cx="2068373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49808" y="2414016"/>
            <a:ext cx="184891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Retina IQ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749808" y="2724912"/>
            <a:ext cx="1848917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Clinical wedge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2726741" y="2903220"/>
            <a:ext cx="109728" cy="0"/>
          </a:xfrm>
          <a:prstGeom prst="line">
            <a:avLst/>
          </a:prstGeom>
          <a:noFill/>
          <a:ln w="15240">
            <a:solidFill>
              <a:srgbClr val="00B7C7"/>
            </a:solidFill>
            <a:prstDash val="solid"/>
            <a:headEnd type="none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2854757" y="2286000"/>
            <a:ext cx="2068373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964485" y="2414016"/>
            <a:ext cx="184891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2964485" y="2724912"/>
            <a:ext cx="1848917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Practices + workflow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4941418" y="2903220"/>
            <a:ext cx="109728" cy="0"/>
          </a:xfrm>
          <a:prstGeom prst="line">
            <a:avLst/>
          </a:prstGeom>
          <a:noFill/>
          <a:ln w="15240">
            <a:solidFill>
              <a:srgbClr val="00B7C7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5069434" y="2286000"/>
            <a:ext cx="2068373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179162" y="2414016"/>
            <a:ext cx="184891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5179162" y="2724912"/>
            <a:ext cx="1848917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Images + labs + records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7156094" y="2903220"/>
            <a:ext cx="109728" cy="0"/>
          </a:xfrm>
          <a:prstGeom prst="line">
            <a:avLst/>
          </a:prstGeom>
          <a:noFill/>
          <a:ln w="15240">
            <a:solidFill>
              <a:srgbClr val="00B7C7"/>
            </a:solidFill>
            <a:prstDash val="solid"/>
            <a:headEnd type="none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7284110" y="2286000"/>
            <a:ext cx="2068373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393838" y="2414016"/>
            <a:ext cx="184891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7393838" y="2724912"/>
            <a:ext cx="1848917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retinal model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9370771" y="2903220"/>
            <a:ext cx="109728" cy="0"/>
          </a:xfrm>
          <a:prstGeom prst="line">
            <a:avLst/>
          </a:prstGeom>
          <a:noFill/>
          <a:ln w="15240">
            <a:solidFill>
              <a:srgbClr val="00B7C7"/>
            </a:solidFill>
            <a:prstDash val="solid"/>
            <a:headEnd type="none"/>
            <a:tailEnd type="triangle"/>
          </a:ln>
        </p:spPr>
      </p:sp>
      <p:sp>
        <p:nvSpPr>
          <p:cNvPr id="22" name="Shape 19"/>
          <p:cNvSpPr/>
          <p:nvPr/>
        </p:nvSpPr>
        <p:spPr>
          <a:xfrm>
            <a:off x="9498787" y="2286000"/>
            <a:ext cx="2068373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9608515" y="2414016"/>
            <a:ext cx="184891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FDA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9608515" y="2724912"/>
            <a:ext cx="1848917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Authorized biomarkers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1097280" y="4754880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authorization is proof that the engine works — not the endpoint.</a:t>
            </a:r>
            <a:endParaRPr lang="en-US" sz="2400" dirty="0"/>
          </a:p>
        </p:txBody>
      </p:sp>
      <p:sp>
        <p:nvSpPr>
          <p:cNvPr id="26" name="Text 23"/>
          <p:cNvSpPr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— Live Pitch  ·  v5.1</a:t>
            </a:r>
            <a:endParaRPr lang="en-US" sz="650" dirty="0"/>
          </a:p>
        </p:txBody>
      </p:sp>
      <p:sp>
        <p:nvSpPr>
          <p:cNvPr id="27" name="Text 24"/>
          <p:cNvSpPr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00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71B33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Retina IQ is the wedge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109728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C8F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Not the company. The installation mechanism.</a:t>
            </a:r>
            <a:endParaRPr lang="en-US" sz="1050" dirty="0"/>
          </a:p>
        </p:txBody>
      </p:sp>
      <p:pic>
        <p:nvPicPr>
          <p:cNvPr id="4" name="Image 0" descr="/mnt/data/spectocular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6562" y="256032"/>
            <a:ext cx="1019908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17320"/>
            <a:ext cx="2103120" cy="0"/>
          </a:xfrm>
          <a:prstGeom prst="line">
            <a:avLst/>
          </a:prstGeom>
          <a:noFill/>
          <a:ln w="20320">
            <a:solidFill>
              <a:srgbClr val="0A84FF"/>
            </a:solidFill>
            <a:prstDash val="solid"/>
          </a:ln>
        </p:spPr>
      </p:sp>
      <p:pic>
        <p:nvPicPr>
          <p:cNvPr id="6" name="Image 1" descr="/mnt/data/a_wide_cinematic_modern_medical_tech_scene_in_a_batch_3.png">    </p:cNvPr>
          <p:cNvPicPr>
            <a:picLocks noChangeAspect="1"/>
          </p:cNvPicPr>
          <p:nvPr/>
        </p:nvPicPr>
        <p:blipFill>
          <a:blip r:embed="rId2"/>
          <a:srcRect l="16472" r="16472" t="0" b="0"/>
          <a:stretch/>
        </p:blipFill>
        <p:spPr>
          <a:xfrm>
            <a:off x="594360" y="1463040"/>
            <a:ext cx="5120640" cy="429768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080760" y="1828800"/>
            <a:ext cx="2148840" cy="960120"/>
          </a:xfrm>
          <a:prstGeom prst="roundRect">
            <a:avLst>
              <a:gd name="adj" fmla="val 11429"/>
            </a:avLst>
          </a:prstGeom>
          <a:solidFill>
            <a:srgbClr val="EAF4FB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6080760" y="1828800"/>
            <a:ext cx="73152" cy="960120"/>
          </a:xfrm>
          <a:prstGeom prst="rect">
            <a:avLst/>
          </a:prstGeom>
          <a:solidFill>
            <a:srgbClr val="0A84FF"/>
          </a:solidFill>
          <a:ln w="12700">
            <a:solidFill>
              <a:srgbClr val="0A84F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6281928" y="1993392"/>
            <a:ext cx="1746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sz="100" dirty="0"/>
          </a:p>
        </p:txBody>
      </p:sp>
      <p:sp>
        <p:nvSpPr>
          <p:cNvPr id="10" name="Text 6"/>
          <p:cNvSpPr/>
          <p:nvPr/>
        </p:nvSpPr>
        <p:spPr>
          <a:xfrm>
            <a:off x="6281928" y="2359152"/>
            <a:ext cx="1746504" cy="246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8641080" y="1828800"/>
            <a:ext cx="2148840" cy="960120"/>
          </a:xfrm>
          <a:prstGeom prst="roundRect">
            <a:avLst>
              <a:gd name="adj" fmla="val 11429"/>
            </a:avLst>
          </a:prstGeom>
          <a:solidFill>
            <a:srgbClr val="EAF4FB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8641080" y="1828800"/>
            <a:ext cx="73152" cy="960120"/>
          </a:xfrm>
          <a:prstGeom prst="rect">
            <a:avLst/>
          </a:prstGeom>
          <a:solidFill>
            <a:srgbClr val="00B7C7"/>
          </a:solidFill>
          <a:ln w="12700">
            <a:solidFill>
              <a:srgbClr val="00B7C7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842248" y="1993392"/>
            <a:ext cx="1746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sz="100" dirty="0"/>
          </a:p>
        </p:txBody>
      </p:sp>
      <p:sp>
        <p:nvSpPr>
          <p:cNvPr id="14" name="Text 10"/>
          <p:cNvSpPr/>
          <p:nvPr/>
        </p:nvSpPr>
        <p:spPr>
          <a:xfrm>
            <a:off x="8842248" y="2359152"/>
            <a:ext cx="1746504" cy="246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Workflow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6080760" y="3291840"/>
            <a:ext cx="2148840" cy="960120"/>
          </a:xfrm>
          <a:prstGeom prst="roundRect">
            <a:avLst>
              <a:gd name="adj" fmla="val 11429"/>
            </a:avLst>
          </a:prstGeom>
          <a:solidFill>
            <a:srgbClr val="EAF4FB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6080760" y="3291840"/>
            <a:ext cx="73152" cy="960120"/>
          </a:xfrm>
          <a:prstGeom prst="rect">
            <a:avLst/>
          </a:prstGeom>
          <a:solidFill>
            <a:srgbClr val="0A84FF"/>
          </a:solidFill>
          <a:ln w="12700">
            <a:solidFill>
              <a:srgbClr val="0A84FF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6281928" y="3456432"/>
            <a:ext cx="1746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sz="100" dirty="0"/>
          </a:p>
        </p:txBody>
      </p:sp>
      <p:sp>
        <p:nvSpPr>
          <p:cNvPr id="18" name="Text 14"/>
          <p:cNvSpPr/>
          <p:nvPr/>
        </p:nvSpPr>
        <p:spPr>
          <a:xfrm>
            <a:off x="6281928" y="3822192"/>
            <a:ext cx="1746504" cy="246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Consent</a:t>
            </a:r>
            <a:endParaRPr lang="en-US" sz="1800" dirty="0"/>
          </a:p>
        </p:txBody>
      </p:sp>
      <p:sp>
        <p:nvSpPr>
          <p:cNvPr id="19" name="Shape 15"/>
          <p:cNvSpPr/>
          <p:nvPr/>
        </p:nvSpPr>
        <p:spPr>
          <a:xfrm>
            <a:off x="8641080" y="3291840"/>
            <a:ext cx="2148840" cy="960120"/>
          </a:xfrm>
          <a:prstGeom prst="roundRect">
            <a:avLst>
              <a:gd name="adj" fmla="val 11429"/>
            </a:avLst>
          </a:prstGeom>
          <a:solidFill>
            <a:srgbClr val="EAF4FB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8641080" y="3291840"/>
            <a:ext cx="73152" cy="960120"/>
          </a:xfrm>
          <a:prstGeom prst="rect">
            <a:avLst/>
          </a:prstGeom>
          <a:solidFill>
            <a:srgbClr val="00B7C7"/>
          </a:solidFill>
          <a:ln w="12700">
            <a:solidFill>
              <a:srgbClr val="00B7C7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8842248" y="3456432"/>
            <a:ext cx="1746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sz="100" dirty="0"/>
          </a:p>
        </p:txBody>
      </p:sp>
      <p:sp>
        <p:nvSpPr>
          <p:cNvPr id="22" name="Text 18"/>
          <p:cNvSpPr/>
          <p:nvPr/>
        </p:nvSpPr>
        <p:spPr>
          <a:xfrm>
            <a:off x="8842248" y="3822192"/>
            <a:ext cx="1746504" cy="246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 imaging</a:t>
            </a:r>
            <a:endParaRPr lang="en-US" sz="1800" dirty="0"/>
          </a:p>
        </p:txBody>
      </p:sp>
      <p:sp>
        <p:nvSpPr>
          <p:cNvPr id="23" name="Text 19"/>
          <p:cNvSpPr/>
          <p:nvPr/>
        </p:nvSpPr>
        <p:spPr>
          <a:xfrm>
            <a:off x="6217920" y="507492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 metric: CRLP — cost per regulatory-ready longitudinal patient.</a:t>
            </a:r>
            <a:endParaRPr lang="en-US" sz="1700" dirty="0"/>
          </a:p>
        </p:txBody>
      </p:sp>
      <p:sp>
        <p:nvSpPr>
          <p:cNvPr id="24" name="Text 20"/>
          <p:cNvSpPr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— Live Pitch  ·  v5.1</a:t>
            </a:r>
            <a:endParaRPr lang="en-US" sz="650" dirty="0"/>
          </a:p>
        </p:txBody>
      </p:sp>
      <p:sp>
        <p:nvSpPr>
          <p:cNvPr id="25" name="Text 21"/>
          <p:cNvSpPr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00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71B33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The multimodal edge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109728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C8F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Fundus gives scale. OCT gives structure. OCT-A may reveal microvascular signal.</a:t>
            </a:r>
            <a:endParaRPr lang="en-US" sz="1050" dirty="0"/>
          </a:p>
        </p:txBody>
      </p:sp>
      <p:pic>
        <p:nvPicPr>
          <p:cNvPr id="4" name="Image 0" descr="/mnt/data/spectocular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6562" y="256032"/>
            <a:ext cx="1019908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17320"/>
            <a:ext cx="2103120" cy="0"/>
          </a:xfrm>
          <a:prstGeom prst="line">
            <a:avLst/>
          </a:prstGeom>
          <a:noFill/>
          <a:ln w="20320">
            <a:solidFill>
              <a:srgbClr val="0A84F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2057400"/>
            <a:ext cx="2331720" cy="96940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68680" y="2057400"/>
            <a:ext cx="73152" cy="969406"/>
          </a:xfrm>
          <a:prstGeom prst="rect">
            <a:avLst/>
          </a:prstGeom>
          <a:solidFill>
            <a:srgbClr val="0A84FF"/>
          </a:solidFill>
          <a:ln w="12700">
            <a:solidFill>
              <a:srgbClr val="0A84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69848" y="2221992"/>
            <a:ext cx="1929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Fundus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69848" y="2587752"/>
            <a:ext cx="1929384" cy="11155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Scalable deployment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657600" y="2057400"/>
            <a:ext cx="2331720" cy="96940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657600" y="2057400"/>
            <a:ext cx="73152" cy="969406"/>
          </a:xfrm>
          <a:prstGeom prst="rect">
            <a:avLst/>
          </a:prstGeom>
          <a:solidFill>
            <a:srgbClr val="00B7C7"/>
          </a:solidFill>
          <a:ln w="12700">
            <a:solidFill>
              <a:srgbClr val="00B7C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858768" y="2221992"/>
            <a:ext cx="1929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858768" y="2587752"/>
            <a:ext cx="1929384" cy="11155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Structural phenotype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446520" y="2057400"/>
            <a:ext cx="2331720" cy="96940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446520" y="2057400"/>
            <a:ext cx="73152" cy="969406"/>
          </a:xfrm>
          <a:prstGeom prst="rect">
            <a:avLst/>
          </a:prstGeom>
          <a:solidFill>
            <a:srgbClr val="13A36F"/>
          </a:solidFill>
          <a:ln w="12700">
            <a:solidFill>
              <a:srgbClr val="13A36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647688" y="2221992"/>
            <a:ext cx="1929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OCT-A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6647688" y="2587752"/>
            <a:ext cx="1929384" cy="11155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Microvascular discovery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9235440" y="2057400"/>
            <a:ext cx="2331720" cy="96940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235440" y="2057400"/>
            <a:ext cx="73152" cy="969406"/>
          </a:xfrm>
          <a:prstGeom prst="rect">
            <a:avLst/>
          </a:prstGeom>
          <a:solidFill>
            <a:srgbClr val="C59436"/>
          </a:solidFill>
          <a:ln w="12700">
            <a:solidFill>
              <a:srgbClr val="C59436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436608" y="2221992"/>
            <a:ext cx="1929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Labs / Rx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9436608" y="2587752"/>
            <a:ext cx="1929384" cy="11155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Fusion + benchmarks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1005840" y="4124086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platform is valuable only if the signal survives external validation and adds value beyond cheap clinical variables.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— Live Pitch  ·  v5.1</a:t>
            </a:r>
            <a:endParaRPr lang="en-US" sz="650" dirty="0"/>
          </a:p>
        </p:txBody>
      </p:sp>
      <p:sp>
        <p:nvSpPr>
          <p:cNvPr id="24" name="Text 21"/>
          <p:cNvSpPr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00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Two evidence engines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109728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8E5F0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Speed from archives. Regulatory quality from prospective enrollment.</a:t>
            </a:r>
            <a:endParaRPr lang="en-US" sz="1050" dirty="0"/>
          </a:p>
        </p:txBody>
      </p:sp>
      <p:pic>
        <p:nvPicPr>
          <p:cNvPr id="4" name="Image 0" descr="/mnt/data/spectocular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6562" y="256032"/>
            <a:ext cx="1019908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17320"/>
            <a:ext cx="2103120" cy="0"/>
          </a:xfrm>
          <a:prstGeom prst="line">
            <a:avLst/>
          </a:prstGeom>
          <a:noFill/>
          <a:ln w="20320">
            <a:solidFill>
              <a:srgbClr val="53D8F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005840" y="1828800"/>
            <a:ext cx="4663440" cy="1244219"/>
          </a:xfrm>
          <a:prstGeom prst="roundRect">
            <a:avLst>
              <a:gd name="adj" fmla="val 3750"/>
            </a:avLst>
          </a:prstGeom>
          <a:solidFill>
            <a:srgbClr val="0D2B4C"/>
          </a:solidFill>
          <a:ln w="10160">
            <a:solidFill>
              <a:srgbClr val="24466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05840" y="1828800"/>
            <a:ext cx="73152" cy="1244219"/>
          </a:xfrm>
          <a:prstGeom prst="rect">
            <a:avLst/>
          </a:prstGeom>
          <a:solidFill>
            <a:srgbClr val="0A84FF"/>
          </a:solidFill>
          <a:ln w="12700">
            <a:solidFill>
              <a:srgbClr val="0A84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207008" y="1993392"/>
            <a:ext cx="4261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53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Archive engine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207008" y="2359152"/>
            <a:ext cx="4261104" cy="22128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E6F1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Existing fundus + OCT archives → linkage test → discovery → external validation.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492240" y="1828800"/>
            <a:ext cx="4663440" cy="1244219"/>
          </a:xfrm>
          <a:prstGeom prst="roundRect">
            <a:avLst>
              <a:gd name="adj" fmla="val 3750"/>
            </a:avLst>
          </a:prstGeom>
          <a:solidFill>
            <a:srgbClr val="0D2B4C"/>
          </a:solidFill>
          <a:ln w="10160">
            <a:solidFill>
              <a:srgbClr val="24466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92240" y="1828800"/>
            <a:ext cx="73152" cy="1244219"/>
          </a:xfrm>
          <a:prstGeom prst="rect">
            <a:avLst/>
          </a:prstGeom>
          <a:solidFill>
            <a:srgbClr val="00B7C7"/>
          </a:solidFill>
          <a:ln w="12700">
            <a:solidFill>
              <a:srgbClr val="00B7C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93408" y="1993392"/>
            <a:ext cx="4261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53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Prospective engine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693408" y="2359152"/>
            <a:ext cx="4261104" cy="22128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E6F1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Contemporaneous labs + standardized imaging + diverse enrollment + biospecimen + re-contact.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C7D7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— Live Pitch  ·  v5.1</a:t>
            </a:r>
            <a:endParaRPr lang="en-US" sz="650" dirty="0"/>
          </a:p>
        </p:txBody>
      </p:sp>
      <p:sp>
        <p:nvSpPr>
          <p:cNvPr id="15" name="Text 12"/>
          <p:cNvSpPr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C7D7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00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71B33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The AI flywheel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109728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C8F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A shared retinal representation should make every next biomarker faster.</a:t>
            </a:r>
            <a:endParaRPr lang="en-US" sz="1050" dirty="0"/>
          </a:p>
        </p:txBody>
      </p:sp>
      <p:pic>
        <p:nvPicPr>
          <p:cNvPr id="4" name="Image 0" descr="/mnt/data/spectocular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6562" y="256032"/>
            <a:ext cx="1019908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17320"/>
            <a:ext cx="2103120" cy="0"/>
          </a:xfrm>
          <a:prstGeom prst="line">
            <a:avLst/>
          </a:prstGeom>
          <a:noFill/>
          <a:ln w="20320">
            <a:solidFill>
              <a:srgbClr val="0A84F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31520" y="2240280"/>
            <a:ext cx="2576322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41248" y="2368296"/>
            <a:ext cx="235686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Encode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841248" y="2679192"/>
            <a:ext cx="235686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Self-supervised retina model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326130" y="2811780"/>
            <a:ext cx="109728" cy="0"/>
          </a:xfrm>
          <a:prstGeom prst="line">
            <a:avLst/>
          </a:prstGeom>
          <a:noFill/>
          <a:ln w="15240">
            <a:solidFill>
              <a:srgbClr val="00B7C7"/>
            </a:solidFill>
            <a:prstDash val="solid"/>
            <a:headEnd type="none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3454146" y="2240280"/>
            <a:ext cx="2576322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563874" y="2368296"/>
            <a:ext cx="235686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Fuse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3563874" y="2679192"/>
            <a:ext cx="235686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+ labs + Rx + records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6048756" y="2811780"/>
            <a:ext cx="109728" cy="0"/>
          </a:xfrm>
          <a:prstGeom prst="line">
            <a:avLst/>
          </a:prstGeom>
          <a:noFill/>
          <a:ln w="15240">
            <a:solidFill>
              <a:srgbClr val="00B7C7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6176772" y="2240280"/>
            <a:ext cx="2576322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286500" y="2368296"/>
            <a:ext cx="235686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Validate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6286500" y="2679192"/>
            <a:ext cx="235686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Locked partitions + subgroups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8771382" y="2811780"/>
            <a:ext cx="109728" cy="0"/>
          </a:xfrm>
          <a:prstGeom prst="line">
            <a:avLst/>
          </a:prstGeom>
          <a:noFill/>
          <a:ln w="15240">
            <a:solidFill>
              <a:srgbClr val="00B7C7"/>
            </a:solidFill>
            <a:prstDash val="solid"/>
            <a:headEnd type="none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8899398" y="2240280"/>
            <a:ext cx="2576322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009126" y="2368296"/>
            <a:ext cx="235686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9009126" y="2679192"/>
            <a:ext cx="235686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FDA product back into network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1280160" y="489204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governance is a product requirement, not an afterthought.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— Live Pitch  ·  v5.1</a:t>
            </a:r>
            <a:endParaRPr lang="en-US" sz="650" dirty="0"/>
          </a:p>
        </p:txBody>
      </p:sp>
      <p:sp>
        <p:nvSpPr>
          <p:cNvPr id="23" name="Text 20"/>
          <p:cNvSpPr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00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71B33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First proof: renal signal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109728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C8F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Renal is first because the answer can be tested now — on records we already have.</a:t>
            </a:r>
            <a:endParaRPr lang="en-US" sz="1050" dirty="0"/>
          </a:p>
        </p:txBody>
      </p:sp>
      <p:pic>
        <p:nvPicPr>
          <p:cNvPr id="4" name="Image 0" descr="/mnt/data/spectocular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6562" y="256032"/>
            <a:ext cx="1019908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17320"/>
            <a:ext cx="2103120" cy="0"/>
          </a:xfrm>
          <a:prstGeom prst="line">
            <a:avLst/>
          </a:prstGeom>
          <a:noFill/>
          <a:ln w="20320">
            <a:solidFill>
              <a:srgbClr val="0A84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14400" y="20116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uACR / eGFR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914400" y="254203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 records first, prospective lab later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3931920" y="201168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0B7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1,400–2,500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3931920" y="2542032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Pivotal range at an albuminuria endpoint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8046720" y="201168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3A3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Y4</a:t>
            </a:r>
            <a:endParaRPr lang="en-US" sz="3400" dirty="0"/>
          </a:p>
        </p:txBody>
      </p:sp>
      <p:sp>
        <p:nvSpPr>
          <p:cNvPr id="11" name="Text 8"/>
          <p:cNvSpPr/>
          <p:nvPr/>
        </p:nvSpPr>
        <p:spPr>
          <a:xfrm>
            <a:off x="8046720" y="254203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Authorization planning target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1889760" y="48920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Renal is not the destination. It is the fastest way to prove SpectOcular can manufacture a systemic retinal biomarker.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— Live Pitch  ·  v5.1</a:t>
            </a:r>
            <a:endParaRPr lang="en-US" sz="650" dirty="0"/>
          </a:p>
        </p:txBody>
      </p:sp>
      <p:sp>
        <p:nvSpPr>
          <p:cNvPr id="14" name="Text 11"/>
          <p:cNvSpPr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00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71B33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The portfolio path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109728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C8F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One platform, many products — sequenced by evidence burden.</a:t>
            </a:r>
            <a:endParaRPr lang="en-US" sz="1050" dirty="0"/>
          </a:p>
        </p:txBody>
      </p:sp>
      <p:pic>
        <p:nvPicPr>
          <p:cNvPr id="4" name="Image 0" descr="/mnt/data/spectocular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6562" y="256032"/>
            <a:ext cx="1019908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17320"/>
            <a:ext cx="2103120" cy="0"/>
          </a:xfrm>
          <a:prstGeom prst="line">
            <a:avLst/>
          </a:prstGeom>
          <a:noFill/>
          <a:ln w="20320">
            <a:solidFill>
              <a:srgbClr val="0A84F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5800" y="2514600"/>
            <a:ext cx="2050085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95528" y="2642616"/>
            <a:ext cx="183062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795528" y="2953512"/>
            <a:ext cx="1830629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CKD detection</a:t>
            </a:r>
            <a:endParaRPr lang="en-US" sz="880" dirty="0"/>
          </a:p>
        </p:txBody>
      </p:sp>
      <p:sp>
        <p:nvSpPr>
          <p:cNvPr id="9" name="Shape 6"/>
          <p:cNvSpPr/>
          <p:nvPr/>
        </p:nvSpPr>
        <p:spPr>
          <a:xfrm>
            <a:off x="2754173" y="3040380"/>
            <a:ext cx="109728" cy="0"/>
          </a:xfrm>
          <a:prstGeom prst="line">
            <a:avLst/>
          </a:prstGeom>
          <a:noFill/>
          <a:ln w="15240">
            <a:solidFill>
              <a:srgbClr val="00B7C7"/>
            </a:solidFill>
            <a:prstDash val="solid"/>
            <a:headEnd type="none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2882189" y="2514600"/>
            <a:ext cx="2050085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991917" y="2642616"/>
            <a:ext cx="183062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2991917" y="2953512"/>
            <a:ext cx="1830629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Diabetes / metabolic</a:t>
            </a:r>
            <a:endParaRPr lang="en-US" sz="880" dirty="0"/>
          </a:p>
        </p:txBody>
      </p:sp>
      <p:sp>
        <p:nvSpPr>
          <p:cNvPr id="13" name="Shape 10"/>
          <p:cNvSpPr/>
          <p:nvPr/>
        </p:nvSpPr>
        <p:spPr>
          <a:xfrm>
            <a:off x="4950562" y="3040380"/>
            <a:ext cx="109728" cy="0"/>
          </a:xfrm>
          <a:prstGeom prst="line">
            <a:avLst/>
          </a:prstGeom>
          <a:noFill/>
          <a:ln w="15240">
            <a:solidFill>
              <a:srgbClr val="00B7C7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5078578" y="2514600"/>
            <a:ext cx="2050085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188306" y="2642616"/>
            <a:ext cx="183062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5188306" y="2953512"/>
            <a:ext cx="1830629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Hypertension / vascular</a:t>
            </a:r>
            <a:endParaRPr lang="en-US" sz="880" dirty="0"/>
          </a:p>
        </p:txBody>
      </p:sp>
      <p:sp>
        <p:nvSpPr>
          <p:cNvPr id="17" name="Shape 14"/>
          <p:cNvSpPr/>
          <p:nvPr/>
        </p:nvSpPr>
        <p:spPr>
          <a:xfrm>
            <a:off x="7146950" y="3040380"/>
            <a:ext cx="109728" cy="0"/>
          </a:xfrm>
          <a:prstGeom prst="line">
            <a:avLst/>
          </a:prstGeom>
          <a:noFill/>
          <a:ln w="15240">
            <a:solidFill>
              <a:srgbClr val="00B7C7"/>
            </a:solidFill>
            <a:prstDash val="solid"/>
            <a:headEnd type="none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7274966" y="2514600"/>
            <a:ext cx="2050085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384694" y="2642616"/>
            <a:ext cx="183062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7384694" y="2953512"/>
            <a:ext cx="1830629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Heart failure / stroke</a:t>
            </a:r>
            <a:endParaRPr lang="en-US" sz="880" dirty="0"/>
          </a:p>
        </p:txBody>
      </p:sp>
      <p:sp>
        <p:nvSpPr>
          <p:cNvPr id="21" name="Shape 18"/>
          <p:cNvSpPr/>
          <p:nvPr/>
        </p:nvSpPr>
        <p:spPr>
          <a:xfrm>
            <a:off x="9343339" y="3040380"/>
            <a:ext cx="109728" cy="0"/>
          </a:xfrm>
          <a:prstGeom prst="line">
            <a:avLst/>
          </a:prstGeom>
          <a:noFill/>
          <a:ln w="15240">
            <a:solidFill>
              <a:srgbClr val="00B7C7"/>
            </a:solidFill>
            <a:prstDash val="solid"/>
            <a:headEnd type="none"/>
            <a:tailEnd type="triangle"/>
          </a:ln>
        </p:spPr>
      </p:sp>
      <p:sp>
        <p:nvSpPr>
          <p:cNvPr id="22" name="Shape 19"/>
          <p:cNvSpPr/>
          <p:nvPr/>
        </p:nvSpPr>
        <p:spPr>
          <a:xfrm>
            <a:off x="9471355" y="2514600"/>
            <a:ext cx="2050085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9581083" y="2642616"/>
            <a:ext cx="183062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9581083" y="2953512"/>
            <a:ext cx="1830629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Neuro / pharma</a:t>
            </a:r>
            <a:endParaRPr lang="en-US" sz="880" dirty="0"/>
          </a:p>
        </p:txBody>
      </p:sp>
      <p:sp>
        <p:nvSpPr>
          <p:cNvPr id="25" name="Text 22"/>
          <p:cNvSpPr/>
          <p:nvPr/>
        </p:nvSpPr>
        <p:spPr>
          <a:xfrm>
            <a:off x="1005840" y="461772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fast reference standards. Move to progression. Save rare incident events for the mature cohort.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— Live Pitch  ·  v5.1</a:t>
            </a:r>
            <a:endParaRPr lang="en-US" sz="650" dirty="0"/>
          </a:p>
        </p:txBody>
      </p:sp>
      <p:sp>
        <p:nvSpPr>
          <p:cNvPr id="27" name="Text 24"/>
          <p:cNvSpPr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00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Regulatory strategy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109728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8E5F0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File the Q-Sub before the company spends real capital.</a:t>
            </a:r>
            <a:endParaRPr lang="en-US" sz="1050" dirty="0"/>
          </a:p>
        </p:txBody>
      </p:sp>
      <p:pic>
        <p:nvPicPr>
          <p:cNvPr id="4" name="Image 0" descr="/mnt/data/spectocular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6562" y="256032"/>
            <a:ext cx="1019908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17320"/>
            <a:ext cx="2103120" cy="0"/>
          </a:xfrm>
          <a:prstGeom prst="line">
            <a:avLst/>
          </a:prstGeom>
          <a:noFill/>
          <a:ln w="20320">
            <a:solidFill>
              <a:srgbClr val="53D8F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22960" y="2240280"/>
            <a:ext cx="2331720" cy="1325880"/>
          </a:xfrm>
          <a:prstGeom prst="roundRect">
            <a:avLst>
              <a:gd name="adj" fmla="val 8276"/>
            </a:avLst>
          </a:prstGeom>
          <a:solidFill>
            <a:srgbClr val="0D2B4C"/>
          </a:solidFill>
          <a:ln w="10160">
            <a:solidFill>
              <a:srgbClr val="24466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24128" y="2404872"/>
            <a:ext cx="1929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53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024128" y="2770632"/>
            <a:ext cx="1929384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E6F1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standard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611880" y="2240280"/>
            <a:ext cx="2331720" cy="1325880"/>
          </a:xfrm>
          <a:prstGeom prst="roundRect">
            <a:avLst>
              <a:gd name="adj" fmla="val 8276"/>
            </a:avLst>
          </a:prstGeom>
          <a:solidFill>
            <a:srgbClr val="0D2B4C"/>
          </a:solidFill>
          <a:ln w="10160">
            <a:solidFill>
              <a:srgbClr val="24466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813048" y="2404872"/>
            <a:ext cx="1929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53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3813048" y="2770632"/>
            <a:ext cx="1929384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E6F1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count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6400800" y="2240280"/>
            <a:ext cx="2331720" cy="1325880"/>
          </a:xfrm>
          <a:prstGeom prst="roundRect">
            <a:avLst>
              <a:gd name="adj" fmla="val 8276"/>
            </a:avLst>
          </a:prstGeom>
          <a:solidFill>
            <a:srgbClr val="0D2B4C"/>
          </a:solidFill>
          <a:ln w="10160">
            <a:solidFill>
              <a:srgbClr val="24466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601968" y="2404872"/>
            <a:ext cx="1929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53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601968" y="2770632"/>
            <a:ext cx="1929384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E6F1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Diversity targets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9189720" y="2240280"/>
            <a:ext cx="2331720" cy="1325880"/>
          </a:xfrm>
          <a:prstGeom prst="roundRect">
            <a:avLst>
              <a:gd name="adj" fmla="val 8276"/>
            </a:avLst>
          </a:prstGeom>
          <a:solidFill>
            <a:srgbClr val="0D2B4C"/>
          </a:solidFill>
          <a:ln w="10160">
            <a:solidFill>
              <a:srgbClr val="24466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390888" y="2404872"/>
            <a:ext cx="1929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53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9390888" y="2770632"/>
            <a:ext cx="1929384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E6F1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Novo vs 510(k)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097280" y="489204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E6F1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Being second can be better: if Toku or Mediwhale opens the product code, SpectOcular may fast-follow with a better US diverse cohort.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C7D7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— Live Pitch  ·  v5.1</a:t>
            </a:r>
            <a:endParaRPr lang="en-US" sz="650" dirty="0"/>
          </a:p>
        </p:txBody>
      </p:sp>
      <p:sp>
        <p:nvSpPr>
          <p:cNvPr id="20" name="Text 17"/>
          <p:cNvSpPr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C7D7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00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71B33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Where SpectOcular wins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109728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C8F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Two narrow claims that matter.</a:t>
            </a:r>
            <a:endParaRPr lang="en-US" sz="1050" dirty="0"/>
          </a:p>
        </p:txBody>
      </p:sp>
      <p:pic>
        <p:nvPicPr>
          <p:cNvPr id="4" name="Image 0" descr="/mnt/data/spectocular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6562" y="256032"/>
            <a:ext cx="1019908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17320"/>
            <a:ext cx="2103120" cy="0"/>
          </a:xfrm>
          <a:prstGeom prst="line">
            <a:avLst/>
          </a:prstGeom>
          <a:noFill/>
          <a:ln w="20320">
            <a:solidFill>
              <a:srgbClr val="0A84F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097280" y="1828800"/>
            <a:ext cx="4572000" cy="1472819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97280" y="1828800"/>
            <a:ext cx="73152" cy="1472819"/>
          </a:xfrm>
          <a:prstGeom prst="rect">
            <a:avLst/>
          </a:prstGeom>
          <a:solidFill>
            <a:srgbClr val="0A84FF"/>
          </a:solidFill>
          <a:ln w="12700">
            <a:solidFill>
              <a:srgbClr val="0A84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298448" y="1993392"/>
            <a:ext cx="4169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US multi-ethnic cohort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298448" y="2359152"/>
            <a:ext cx="4169664" cy="1938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well-characterized, diverse, properly consented US evidence package is the binding constraint for international competitors.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492240" y="1828800"/>
            <a:ext cx="4572000" cy="1472819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92240" y="1828800"/>
            <a:ext cx="73152" cy="1472819"/>
          </a:xfrm>
          <a:prstGeom prst="rect">
            <a:avLst/>
          </a:prstGeom>
          <a:solidFill>
            <a:srgbClr val="00B7C7"/>
          </a:solidFill>
          <a:ln w="12700">
            <a:solidFill>
              <a:srgbClr val="00B7C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93408" y="1993392"/>
            <a:ext cx="4169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Re-contact rights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693408" y="2359152"/>
            <a:ext cx="4169664" cy="1938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 datasets cannot call participants back, re-image, re-consent or add biospecimens. SpectOcular can.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— Live Pitch  ·  v5.1</a:t>
            </a:r>
            <a:endParaRPr lang="en-US" sz="650" dirty="0"/>
          </a:p>
        </p:txBody>
      </p:sp>
      <p:sp>
        <p:nvSpPr>
          <p:cNvPr id="15" name="Text 12"/>
          <p:cNvSpPr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00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71B33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The 90-day proof package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109728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C8F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Under ~$250K to know whether the path is real.</a:t>
            </a:r>
            <a:endParaRPr lang="en-US" sz="1050" dirty="0"/>
          </a:p>
        </p:txBody>
      </p:sp>
      <p:pic>
        <p:nvPicPr>
          <p:cNvPr id="4" name="Image 0" descr="/mnt/data/spectocular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6562" y="256032"/>
            <a:ext cx="1019908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17320"/>
            <a:ext cx="2103120" cy="0"/>
          </a:xfrm>
          <a:prstGeom prst="line">
            <a:avLst/>
          </a:prstGeom>
          <a:noFill/>
          <a:ln w="20320">
            <a:solidFill>
              <a:srgbClr val="0A84F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77240" y="2148840"/>
            <a:ext cx="2331720" cy="1000718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77240" y="2148840"/>
            <a:ext cx="73152" cy="1000718"/>
          </a:xfrm>
          <a:prstGeom prst="rect">
            <a:avLst/>
          </a:prstGeom>
          <a:solidFill>
            <a:srgbClr val="0A84FF"/>
          </a:solidFill>
          <a:ln w="12700">
            <a:solidFill>
              <a:srgbClr val="0A84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78408" y="2313432"/>
            <a:ext cx="1929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978408" y="2679192"/>
            <a:ext cx="1929384" cy="1298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 calls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566160" y="2148840"/>
            <a:ext cx="2331720" cy="1000718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566160" y="2148840"/>
            <a:ext cx="73152" cy="1000718"/>
          </a:xfrm>
          <a:prstGeom prst="rect">
            <a:avLst/>
          </a:prstGeom>
          <a:solidFill>
            <a:srgbClr val="00B7C7"/>
          </a:solidFill>
          <a:ln w="12700">
            <a:solidFill>
              <a:srgbClr val="00B7C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767328" y="2313432"/>
            <a:ext cx="1929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767328" y="2679192"/>
            <a:ext cx="1929384" cy="1298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FDA Q-Sub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355080" y="2148840"/>
            <a:ext cx="2331720" cy="1000718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355080" y="2148840"/>
            <a:ext cx="73152" cy="1000718"/>
          </a:xfrm>
          <a:prstGeom prst="rect">
            <a:avLst/>
          </a:prstGeom>
          <a:solidFill>
            <a:srgbClr val="0A84FF"/>
          </a:solidFill>
          <a:ln w="12700">
            <a:solidFill>
              <a:srgbClr val="0A84F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556248" y="2313432"/>
            <a:ext cx="1929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6556248" y="2679192"/>
            <a:ext cx="1929384" cy="1298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 Biobank fusion test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9144000" y="2148840"/>
            <a:ext cx="2331720" cy="1000718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144000" y="2148840"/>
            <a:ext cx="73152" cy="1000718"/>
          </a:xfrm>
          <a:prstGeom prst="rect">
            <a:avLst/>
          </a:prstGeom>
          <a:solidFill>
            <a:srgbClr val="00B7C7"/>
          </a:solidFill>
          <a:ln w="12700">
            <a:solidFill>
              <a:srgbClr val="00B7C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345168" y="2313432"/>
            <a:ext cx="1929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9345168" y="2679192"/>
            <a:ext cx="1929384" cy="1298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Archive linkage pilot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14400" y="4155398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phone calls. One regulatory submission. Two data tests.</a:t>
            </a:r>
            <a:endParaRPr lang="en-US" sz="2100" dirty="0"/>
          </a:p>
        </p:txBody>
      </p:sp>
      <p:sp>
        <p:nvSpPr>
          <p:cNvPr id="23" name="Text 20"/>
          <p:cNvSpPr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— Live Pitch  ·  v5.1</a:t>
            </a:r>
            <a:endParaRPr lang="en-US" sz="650" dirty="0"/>
          </a:p>
        </p:txBody>
      </p:sp>
      <p:sp>
        <p:nvSpPr>
          <p:cNvPr id="24" name="Text 21"/>
          <p:cNvSpPr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00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71B33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Milestones that re-rate the company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109728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C8F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Valuation follows evidence, not slide count.</a:t>
            </a:r>
            <a:endParaRPr lang="en-US" sz="1050" dirty="0"/>
          </a:p>
        </p:txBody>
      </p:sp>
      <p:pic>
        <p:nvPicPr>
          <p:cNvPr id="4" name="Image 0" descr="/mnt/data/spectocular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6562" y="256032"/>
            <a:ext cx="1019908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17320"/>
            <a:ext cx="2103120" cy="0"/>
          </a:xfrm>
          <a:prstGeom prst="line">
            <a:avLst/>
          </a:prstGeom>
          <a:noFill/>
          <a:ln w="20320">
            <a:solidFill>
              <a:srgbClr val="0A84F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31520" y="2331720"/>
            <a:ext cx="2031797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41248" y="2459736"/>
            <a:ext cx="181234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Y1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841248" y="2770632"/>
            <a:ext cx="1812341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Q-Sub + linkage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2781605" y="2880360"/>
            <a:ext cx="109728" cy="0"/>
          </a:xfrm>
          <a:prstGeom prst="line">
            <a:avLst/>
          </a:prstGeom>
          <a:noFill/>
          <a:ln w="15240">
            <a:solidFill>
              <a:srgbClr val="00B7C7"/>
            </a:solidFill>
            <a:prstDash val="solid"/>
            <a:headEnd type="none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2909621" y="2331720"/>
            <a:ext cx="2031797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019349" y="2459736"/>
            <a:ext cx="181234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Y2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3019349" y="2770632"/>
            <a:ext cx="1812341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Pivotal readout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4959706" y="2880360"/>
            <a:ext cx="109728" cy="0"/>
          </a:xfrm>
          <a:prstGeom prst="line">
            <a:avLst/>
          </a:prstGeom>
          <a:noFill/>
          <a:ln w="15240">
            <a:solidFill>
              <a:srgbClr val="00B7C7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5087722" y="2331720"/>
            <a:ext cx="2031797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197450" y="2459736"/>
            <a:ext cx="181234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Y3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5197450" y="2770632"/>
            <a:ext cx="1812341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Novo filed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7137806" y="2880360"/>
            <a:ext cx="109728" cy="0"/>
          </a:xfrm>
          <a:prstGeom prst="line">
            <a:avLst/>
          </a:prstGeom>
          <a:noFill/>
          <a:ln w="15240">
            <a:solidFill>
              <a:srgbClr val="00B7C7"/>
            </a:solidFill>
            <a:prstDash val="solid"/>
            <a:headEnd type="none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7265822" y="2331720"/>
            <a:ext cx="2031797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375550" y="2459736"/>
            <a:ext cx="181234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Y4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7375550" y="2770632"/>
            <a:ext cx="1812341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Authorization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9315907" y="2880360"/>
            <a:ext cx="109728" cy="0"/>
          </a:xfrm>
          <a:prstGeom prst="line">
            <a:avLst/>
          </a:prstGeom>
          <a:noFill/>
          <a:ln w="15240">
            <a:solidFill>
              <a:srgbClr val="00B7C7"/>
            </a:solidFill>
            <a:prstDash val="solid"/>
            <a:headEnd type="none"/>
            <a:tailEnd type="triangle"/>
          </a:ln>
        </p:spPr>
      </p:sp>
      <p:sp>
        <p:nvSpPr>
          <p:cNvPr id="22" name="Shape 19"/>
          <p:cNvSpPr/>
          <p:nvPr/>
        </p:nvSpPr>
        <p:spPr>
          <a:xfrm>
            <a:off x="9443923" y="2331720"/>
            <a:ext cx="2031797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9553651" y="2459736"/>
            <a:ext cx="181234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8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Y5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9553651" y="2770632"/>
            <a:ext cx="1812341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+ platform proof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914400" y="4892040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 outcome: authorization in hand + first revenue + 25–60K linked re-contactable cohort = platform proof, not endpoint.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— Live Pitch  ·  v5.1</a:t>
            </a:r>
            <a:endParaRPr lang="en-US" sz="650" dirty="0"/>
          </a:p>
        </p:txBody>
      </p:sp>
      <p:sp>
        <p:nvSpPr>
          <p:cNvPr id="27" name="Text 24"/>
          <p:cNvSpPr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00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71B33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Capital strategy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109728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C8F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Raise only after each information advantage is visible.</a:t>
            </a:r>
            <a:endParaRPr lang="en-US" sz="1050" dirty="0"/>
          </a:p>
        </p:txBody>
      </p:sp>
      <p:pic>
        <p:nvPicPr>
          <p:cNvPr id="4" name="Image 0" descr="/mnt/data/spectocular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6562" y="256032"/>
            <a:ext cx="1019908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17320"/>
            <a:ext cx="2103120" cy="0"/>
          </a:xfrm>
          <a:prstGeom prst="line">
            <a:avLst/>
          </a:prstGeom>
          <a:noFill/>
          <a:ln w="20320">
            <a:solidFill>
              <a:srgbClr val="0A84F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22960" y="1828800"/>
            <a:ext cx="3291840" cy="1428403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22960" y="1828800"/>
            <a:ext cx="73152" cy="1428403"/>
          </a:xfrm>
          <a:prstGeom prst="rect">
            <a:avLst/>
          </a:prstGeom>
          <a:solidFill>
            <a:srgbClr val="0A84FF"/>
          </a:solidFill>
          <a:ln w="12700">
            <a:solidFill>
              <a:srgbClr val="0A84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4128" y="1993392"/>
            <a:ext cx="2889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024128" y="2359152"/>
            <a:ext cx="2889504" cy="1847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+ archive test + Q-Sub with disciplined founder/practice support.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434840" y="1828800"/>
            <a:ext cx="3291840" cy="1428403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434840" y="1828800"/>
            <a:ext cx="73152" cy="1428403"/>
          </a:xfrm>
          <a:prstGeom prst="rect">
            <a:avLst/>
          </a:prstGeom>
          <a:solidFill>
            <a:srgbClr val="00B7C7"/>
          </a:solidFill>
          <a:ln w="12700">
            <a:solidFill>
              <a:srgbClr val="00B7C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636008" y="1993392"/>
            <a:ext cx="2889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636008" y="2359152"/>
            <a:ext cx="2889504" cy="1847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Non-dilutive pharma/OEM money where it does not lock the platform.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8046720" y="1828800"/>
            <a:ext cx="3291840" cy="1428403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046720" y="1828800"/>
            <a:ext cx="73152" cy="1428403"/>
          </a:xfrm>
          <a:prstGeom prst="rect">
            <a:avLst/>
          </a:prstGeom>
          <a:solidFill>
            <a:srgbClr val="13A36F"/>
          </a:solidFill>
          <a:ln w="12700">
            <a:solidFill>
              <a:srgbClr val="13A36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247888" y="1993392"/>
            <a:ext cx="2889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8247888" y="2359152"/>
            <a:ext cx="2889504" cy="1847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0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Equity after pilot/Q-Sub/archive facts improve valuation and preserve founder ownership.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— Live Pitch  ·  v5.1</a:t>
            </a:r>
            <a:endParaRPr lang="en-US" sz="650" dirty="0"/>
          </a:p>
        </p:txBody>
      </p:sp>
      <p:sp>
        <p:nvSpPr>
          <p:cNvPr id="19" name="Text 16"/>
          <p:cNvSpPr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00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71B33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Why this founder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109728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C8F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The first company advantage is credibility at the point of care.</a:t>
            </a:r>
            <a:endParaRPr lang="en-US" sz="1050" dirty="0"/>
          </a:p>
        </p:txBody>
      </p:sp>
      <p:pic>
        <p:nvPicPr>
          <p:cNvPr id="4" name="Image 0" descr="/mnt/data/spectocular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6562" y="256032"/>
            <a:ext cx="1019908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17320"/>
            <a:ext cx="2103120" cy="0"/>
          </a:xfrm>
          <a:prstGeom prst="line">
            <a:avLst/>
          </a:prstGeom>
          <a:noFill/>
          <a:ln w="20320">
            <a:solidFill>
              <a:srgbClr val="0A84F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31520" y="1737360"/>
            <a:ext cx="324612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31520" y="1737360"/>
            <a:ext cx="73152" cy="1143000"/>
          </a:xfrm>
          <a:prstGeom prst="rect">
            <a:avLst/>
          </a:prstGeom>
          <a:solidFill>
            <a:srgbClr val="0A84FF"/>
          </a:solidFill>
          <a:ln w="12700">
            <a:solidFill>
              <a:srgbClr val="0A84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32688" y="1901952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sz="100" dirty="0"/>
          </a:p>
        </p:txBody>
      </p:sp>
      <p:sp>
        <p:nvSpPr>
          <p:cNvPr id="9" name="Text 6"/>
          <p:cNvSpPr/>
          <p:nvPr/>
        </p:nvSpPr>
        <p:spPr>
          <a:xfrm>
            <a:off x="932688" y="2267712"/>
            <a:ext cx="2843784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Retina surgeon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4480560" y="1737360"/>
            <a:ext cx="324612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480560" y="1737360"/>
            <a:ext cx="73152" cy="1143000"/>
          </a:xfrm>
          <a:prstGeom prst="rect">
            <a:avLst/>
          </a:prstGeom>
          <a:solidFill>
            <a:srgbClr val="00B7C7"/>
          </a:solidFill>
          <a:ln w="12700">
            <a:solidFill>
              <a:srgbClr val="00B7C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681728" y="1901952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sz="100" dirty="0"/>
          </a:p>
        </p:txBody>
      </p:sp>
      <p:sp>
        <p:nvSpPr>
          <p:cNvPr id="13" name="Text 10"/>
          <p:cNvSpPr/>
          <p:nvPr/>
        </p:nvSpPr>
        <p:spPr>
          <a:xfrm>
            <a:off x="4681728" y="2267712"/>
            <a:ext cx="2843784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 platform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8229600" y="1737360"/>
            <a:ext cx="324612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229600" y="1737360"/>
            <a:ext cx="73152" cy="1143000"/>
          </a:xfrm>
          <a:prstGeom prst="rect">
            <a:avLst/>
          </a:prstGeom>
          <a:solidFill>
            <a:srgbClr val="0A84FF"/>
          </a:solidFill>
          <a:ln w="12700">
            <a:solidFill>
              <a:srgbClr val="0A84F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430768" y="1901952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sz="100" dirty="0"/>
          </a:p>
        </p:txBody>
      </p:sp>
      <p:sp>
        <p:nvSpPr>
          <p:cNvPr id="17" name="Text 14"/>
          <p:cNvSpPr/>
          <p:nvPr/>
        </p:nvSpPr>
        <p:spPr>
          <a:xfrm>
            <a:off x="8430768" y="2267712"/>
            <a:ext cx="2843784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 network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731520" y="3383280"/>
            <a:ext cx="324612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31520" y="3383280"/>
            <a:ext cx="73152" cy="1143000"/>
          </a:xfrm>
          <a:prstGeom prst="rect">
            <a:avLst/>
          </a:prstGeom>
          <a:solidFill>
            <a:srgbClr val="00B7C7"/>
          </a:solidFill>
          <a:ln w="12700">
            <a:solidFill>
              <a:srgbClr val="00B7C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32688" y="3547872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sz="100" dirty="0"/>
          </a:p>
        </p:txBody>
      </p:sp>
      <p:sp>
        <p:nvSpPr>
          <p:cNvPr id="21" name="Text 18"/>
          <p:cNvSpPr/>
          <p:nvPr/>
        </p:nvSpPr>
        <p:spPr>
          <a:xfrm>
            <a:off x="932688" y="3913632"/>
            <a:ext cx="2843784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credibility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4480560" y="3383280"/>
            <a:ext cx="324612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4480560" y="3383280"/>
            <a:ext cx="73152" cy="1143000"/>
          </a:xfrm>
          <a:prstGeom prst="rect">
            <a:avLst/>
          </a:prstGeom>
          <a:solidFill>
            <a:srgbClr val="0A84FF"/>
          </a:solidFill>
          <a:ln w="12700">
            <a:solidFill>
              <a:srgbClr val="0A84F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681728" y="3547872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sz="100" dirty="0"/>
          </a:p>
        </p:txBody>
      </p:sp>
      <p:sp>
        <p:nvSpPr>
          <p:cNvPr id="25" name="Text 22"/>
          <p:cNvSpPr/>
          <p:nvPr/>
        </p:nvSpPr>
        <p:spPr>
          <a:xfrm>
            <a:off x="4681728" y="3913632"/>
            <a:ext cx="2843784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IRB + consent architecture</a:t>
            </a:r>
            <a:endParaRPr lang="en-US" sz="1700" dirty="0"/>
          </a:p>
        </p:txBody>
      </p:sp>
      <p:sp>
        <p:nvSpPr>
          <p:cNvPr id="26" name="Shape 23"/>
          <p:cNvSpPr/>
          <p:nvPr/>
        </p:nvSpPr>
        <p:spPr>
          <a:xfrm>
            <a:off x="8229600" y="3383280"/>
            <a:ext cx="324612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0160">
            <a:solidFill>
              <a:srgbClr val="D7E4EF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8229600" y="3383280"/>
            <a:ext cx="73152" cy="1143000"/>
          </a:xfrm>
          <a:prstGeom prst="rect">
            <a:avLst/>
          </a:prstGeom>
          <a:solidFill>
            <a:srgbClr val="00B7C7"/>
          </a:solidFill>
          <a:ln w="12700">
            <a:solidFill>
              <a:srgbClr val="00B7C7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430768" y="3547872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sz="100" dirty="0"/>
          </a:p>
        </p:txBody>
      </p:sp>
      <p:sp>
        <p:nvSpPr>
          <p:cNvPr id="29" name="Text 26"/>
          <p:cNvSpPr/>
          <p:nvPr/>
        </p:nvSpPr>
        <p:spPr>
          <a:xfrm>
            <a:off x="8430768" y="3913632"/>
            <a:ext cx="2843784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07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launch now</a:t>
            </a:r>
            <a:endParaRPr lang="en-US" sz="1700" dirty="0"/>
          </a:p>
        </p:txBody>
      </p:sp>
      <p:sp>
        <p:nvSpPr>
          <p:cNvPr id="30" name="Text 27"/>
          <p:cNvSpPr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— Live Pitch  ·  v5.1</a:t>
            </a:r>
            <a:endParaRPr lang="en-US" sz="650" dirty="0"/>
          </a:p>
        </p:txBody>
      </p:sp>
      <p:sp>
        <p:nvSpPr>
          <p:cNvPr id="31" name="Text 28"/>
          <p:cNvSpPr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6B7C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7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400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The ask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109728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8E5F0"/>
                </a:solidFill>
                <a:latin typeface="Century Schoolbook" pitchFamily="34" charset="0"/>
                <a:ea typeface="Arial" pitchFamily="34" charset="-122"/>
                <a:cs typeface="Arial" pitchFamily="34" charset="-120"/>
              </a:rPr>
              <a:t>Help SpectOcular prove the engine — fast, cheaply and cleanly.</a:t>
            </a:r>
            <a:endParaRPr lang="en-US" sz="1050" dirty="0"/>
          </a:p>
        </p:txBody>
      </p:sp>
      <p:pic>
        <p:nvPicPr>
          <p:cNvPr id="4" name="Image 0" descr="/mnt/data/spectocular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6562" y="256032"/>
            <a:ext cx="1019908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17320"/>
            <a:ext cx="2103120" cy="0"/>
          </a:xfrm>
          <a:prstGeom prst="line">
            <a:avLst/>
          </a:prstGeom>
          <a:noFill/>
          <a:ln w="20320">
            <a:solidFill>
              <a:srgbClr val="53D8F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005840" y="1828800"/>
            <a:ext cx="3017520" cy="1181663"/>
          </a:xfrm>
          <a:prstGeom prst="roundRect">
            <a:avLst>
              <a:gd name="adj" fmla="val 4286"/>
            </a:avLst>
          </a:prstGeom>
          <a:solidFill>
            <a:srgbClr val="0D2B4C"/>
          </a:solidFill>
          <a:ln w="10160">
            <a:solidFill>
              <a:srgbClr val="24466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05840" y="1828800"/>
            <a:ext cx="73152" cy="1181663"/>
          </a:xfrm>
          <a:prstGeom prst="rect">
            <a:avLst/>
          </a:prstGeom>
          <a:solidFill>
            <a:srgbClr val="0A84FF"/>
          </a:solidFill>
          <a:ln w="12700">
            <a:solidFill>
              <a:srgbClr val="0A84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207008" y="1993392"/>
            <a:ext cx="2615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53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proof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207008" y="2359152"/>
            <a:ext cx="2615184" cy="1847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E6F1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5–10 sites, consent workflow, data quality and CRLP.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572000" y="1828800"/>
            <a:ext cx="3017520" cy="1181663"/>
          </a:xfrm>
          <a:prstGeom prst="roundRect">
            <a:avLst>
              <a:gd name="adj" fmla="val 4286"/>
            </a:avLst>
          </a:prstGeom>
          <a:solidFill>
            <a:srgbClr val="0D2B4C"/>
          </a:solidFill>
          <a:ln w="10160">
            <a:solidFill>
              <a:srgbClr val="24466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572000" y="1828800"/>
            <a:ext cx="73152" cy="1181663"/>
          </a:xfrm>
          <a:prstGeom prst="rect">
            <a:avLst/>
          </a:prstGeom>
          <a:solidFill>
            <a:srgbClr val="00B7C7"/>
          </a:solidFill>
          <a:ln w="12700">
            <a:solidFill>
              <a:srgbClr val="00B7C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773168" y="1993392"/>
            <a:ext cx="2615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53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 proof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773168" y="2359152"/>
            <a:ext cx="2615184" cy="1847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E6F1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Archive linkage + UK Biobank fusion + Q-Sub.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8138160" y="1828800"/>
            <a:ext cx="3017520" cy="1181663"/>
          </a:xfrm>
          <a:prstGeom prst="roundRect">
            <a:avLst>
              <a:gd name="adj" fmla="val 4286"/>
            </a:avLst>
          </a:prstGeom>
          <a:solidFill>
            <a:srgbClr val="0D2B4C"/>
          </a:solidFill>
          <a:ln w="10160">
            <a:solidFill>
              <a:srgbClr val="24466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138160" y="1828800"/>
            <a:ext cx="73152" cy="1181663"/>
          </a:xfrm>
          <a:prstGeom prst="rect">
            <a:avLst/>
          </a:prstGeom>
          <a:solidFill>
            <a:srgbClr val="13A36F"/>
          </a:solidFill>
          <a:ln w="12700">
            <a:solidFill>
              <a:srgbClr val="13A36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339328" y="1993392"/>
            <a:ext cx="2615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53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 proof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8339328" y="2359152"/>
            <a:ext cx="2615184" cy="1847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E6F1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CKD first product, then repeatable biomarkers.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C7D7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— Live Pitch  ·  v5.1</a:t>
            </a:r>
            <a:endParaRPr lang="en-US" sz="650" dirty="0"/>
          </a:p>
        </p:txBody>
      </p:sp>
      <p:sp>
        <p:nvSpPr>
          <p:cNvPr id="19" name="Text 16"/>
          <p:cNvSpPr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C7D7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7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futuristic_high_tech_medical_biotech_abst_batch_1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B33">
              <a:alpha val="9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1" descr="/mnt/data/spectocular_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849" y="658368"/>
            <a:ext cx="1529862" cy="6858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31520" y="2468880"/>
            <a:ext cx="7955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authorization proves the platform.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platform creates the company.</a:t>
            </a:r>
            <a:endParaRPr lang="en-US" sz="3400" dirty="0"/>
          </a:p>
        </p:txBody>
      </p:sp>
      <p:sp>
        <p:nvSpPr>
          <p:cNvPr id="6" name="Text 2"/>
          <p:cNvSpPr/>
          <p:nvPr/>
        </p:nvSpPr>
        <p:spPr>
          <a:xfrm>
            <a:off x="768096" y="379476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D8E5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turns routine retinal imaging into a reusable engine for systemic biomarkers.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C7D7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SpectOcular — Live Pitch  ·  v5.1</a:t>
            </a:r>
            <a:endParaRPr lang="en-US" sz="650" dirty="0"/>
          </a:p>
        </p:txBody>
      </p:sp>
      <p:sp>
        <p:nvSpPr>
          <p:cNvPr id="8" name="Text 4"/>
          <p:cNvSpPr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C7D7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50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13" name="Picture 214"/>
          <p:cNvPicPr/>
          <p:nvPr/>
        </p:nvPicPr>
        <p:blipFill>
          <a:blip r:embed="rId1"/>
          <a:stretch>
            <a:fillRect/>
          </a:stretch>
        </p:blipFill>
        <p:spPr>
          <a:xfrm>
            <a:off x="10378440" y="292608"/>
            <a:ext cx="1325880" cy="594360"/>
          </a:xfrm>
          <a:prstGeom prst="rect">
            <a:avLst/>
          </a:prstGeom>
        </p:spPr>
      </p:pic>
      <p:sp>
        <p:nvSpPr>
          <p:cNvPr id="215" name="TextBox 216"/>
          <p:cNvSpPr txBox="1"/>
          <p:nvPr/>
        </p:nvSpPr>
        <p:spPr>
          <a:xfrm>
            <a:off x="566928" y="640080"/>
            <a:ext cx="8778240" cy="4572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lang="en-US" sz="2800" b="1" i="0" dirty="0">
                <a:solidFill>
                  <a:srgbClr val="071B33"/>
                </a:solidFill>
                <a:latin typeface="Century Schoolbook"/>
              </a:rPr>
              <a:t>What the market actually pays for</a:t>
            </a:r>
          </a:p>
        </p:txBody>
      </p:sp>
      <p:sp>
        <p:nvSpPr>
          <p:cNvPr id="217" name="TextBox 218"/>
          <p:cNvSpPr txBox="1"/>
          <p:nvPr/>
        </p:nvSpPr>
        <p:spPr>
          <a:xfrm>
            <a:off x="585216" y="1097280"/>
            <a:ext cx="7498080" cy="2286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lang="en-US" sz="1050" b="0" i="0" dirty="0">
                <a:solidFill>
                  <a:srgbClr val="6B7C8F"/>
                </a:solidFill>
                <a:latin typeface="Arial"/>
              </a:rPr>
              <a:t>Two comparables define the strategy.</a:t>
            </a:r>
          </a:p>
        </p:txBody>
      </p:sp>
      <p:sp>
        <p:nvSpPr>
          <p:cNvPr id="219" name="Rect 220"/>
          <p:cNvSpPr/>
          <p:nvPr/>
        </p:nvSpPr>
        <p:spPr>
          <a:xfrm>
            <a:off x="566928" y="1417320"/>
            <a:ext cx="2103120" cy="32004"/>
          </a:xfrm>
          <a:prstGeom prst="rect">
            <a:avLst/>
          </a:prstGeom>
          <a:solidFill>
            <a:srgbClr val="0A84FF"/>
          </a:solidFill>
          <a:ln>
            <a:solidFill>
              <a:srgbClr val="0A84FF"/>
            </a:solidFill>
          </a:ln>
        </p:spPr>
        <p:txBody>
          <a:bodyPr/>
          <a:lstStyle/>
          <a:p/>
        </p:txBody>
      </p:sp>
      <p:sp>
        <p:nvSpPr>
          <p:cNvPr id="221" name="Rect 222"/>
          <p:cNvSpPr/>
          <p:nvPr/>
        </p:nvSpPr>
        <p:spPr>
          <a:xfrm>
            <a:off x="566928" y="1783080"/>
            <a:ext cx="5257800" cy="3246120"/>
          </a:xfrm>
          <a:prstGeom prst="rect">
            <a:avLst/>
          </a:prstGeom>
          <a:solidFill>
            <a:srgbClr val="FBF4F4"/>
          </a:solidFill>
          <a:ln>
            <a:solidFill>
              <a:srgbClr val="E7C9C9"/>
            </a:solidFill>
          </a:ln>
        </p:spPr>
        <p:txBody>
          <a:bodyPr/>
          <a:lstStyle/>
          <a:p/>
        </p:txBody>
      </p:sp>
      <p:sp>
        <p:nvSpPr>
          <p:cNvPr id="223" name="TextBox 224"/>
          <p:cNvSpPr txBox="1"/>
          <p:nvPr/>
        </p:nvSpPr>
        <p:spPr>
          <a:xfrm>
            <a:off x="822960" y="1984248"/>
            <a:ext cx="4745736" cy="25603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lang="en-US" sz="1050" b="1" i="0" dirty="0">
                <a:solidFill>
                  <a:srgbClr val="A32C2C"/>
                </a:solidFill>
                <a:latin typeface="Arial"/>
              </a:rPr>
              <a:t>TOKU  ·  COHORT-FIRST</a:t>
            </a:r>
          </a:p>
        </p:txBody>
      </p:sp>
      <p:sp>
        <p:nvSpPr>
          <p:cNvPr id="225" name="TextBox 226"/>
          <p:cNvSpPr txBox="1"/>
          <p:nvPr/>
        </p:nvSpPr>
        <p:spPr>
          <a:xfrm>
            <a:off x="822960" y="2350008"/>
            <a:ext cx="4745736" cy="21488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lang="en-US" sz="1100" b="0" i="0" dirty="0">
                <a:solidFill>
                  <a:srgbClr val="071B33"/>
                </a:solidFill>
                <a:latin typeface="Arial"/>
              </a:rPr>
              <a:t>Two FDA Breakthrough designations — cardiovascular, and CKD risk in diabetics only</a:t>
            </a:r>
          </a:p>
          <a:p>
            <a:pPr algn="l"/>
            <a:r>
              <a:rPr lang="en-US" sz="1100" b="0" i="0" dirty="0">
                <a:solidFill>
                  <a:srgbClr val="071B33"/>
                </a:solidFill>
                <a:latin typeface="Arial"/>
              </a:rPr>
              <a:t>CE and UKCA marks; 4.3M linked retinal images</a:t>
            </a:r>
          </a:p>
          <a:p>
            <a:pPr algn="l"/>
            <a:r>
              <a:rPr lang="en-US" sz="1100" b="0" i="0" dirty="0">
                <a:solidFill>
                  <a:srgbClr val="071B33"/>
                </a:solidFill>
                <a:latin typeface="Arial"/>
              </a:rPr>
              <a:t>874-patient US prospective pivotal complete, presented at ACC 2026</a:t>
            </a:r>
          </a:p>
          <a:p>
            <a:pPr algn="l"/>
            <a:r>
              <a:rPr lang="en-US" sz="1100" b="1" i="0" dirty="0">
                <a:solidFill>
                  <a:srgbClr val="071B33"/>
                </a:solidFill>
                <a:latin typeface="Arial"/>
              </a:rPr>
              <a:t>Acquired by Topcon, Oct 2025 — price undisclosed, after raising ~$10.5M</a:t>
            </a:r>
          </a:p>
        </p:txBody>
      </p:sp>
      <p:sp>
        <p:nvSpPr>
          <p:cNvPr id="227" name="TextBox 228"/>
          <p:cNvSpPr txBox="1"/>
          <p:nvPr/>
        </p:nvSpPr>
        <p:spPr>
          <a:xfrm>
            <a:off x="822960" y="4498848"/>
            <a:ext cx="4745736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lang="en-US" sz="1000" b="0" i="1" dirty="0">
                <a:solidFill>
                  <a:srgbClr val="6B7C8F"/>
                </a:solidFill>
                <a:latin typeface="Arial"/>
              </a:rPr>
              <a:t>Public acquirers disclose material numbers.</a:t>
            </a:r>
          </a:p>
        </p:txBody>
      </p:sp>
      <p:sp>
        <p:nvSpPr>
          <p:cNvPr id="229" name="Rect 230"/>
          <p:cNvSpPr/>
          <p:nvPr/>
        </p:nvSpPr>
        <p:spPr>
          <a:xfrm>
            <a:off x="6355080" y="1783080"/>
            <a:ext cx="5257800" cy="3246120"/>
          </a:xfrm>
          <a:prstGeom prst="rect">
            <a:avLst/>
          </a:prstGeom>
          <a:solidFill>
            <a:srgbClr val="F2F8F4"/>
          </a:solidFill>
          <a:ln>
            <a:solidFill>
              <a:srgbClr val="C3DECD"/>
            </a:solidFill>
          </a:ln>
        </p:spPr>
        <p:txBody>
          <a:bodyPr/>
          <a:lstStyle/>
          <a:p/>
        </p:txBody>
      </p:sp>
      <p:sp>
        <p:nvSpPr>
          <p:cNvPr id="231" name="TextBox 232"/>
          <p:cNvSpPr txBox="1"/>
          <p:nvPr/>
        </p:nvSpPr>
        <p:spPr>
          <a:xfrm>
            <a:off x="6611112" y="1984248"/>
            <a:ext cx="4745736" cy="25603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lang="en-US" sz="1050" b="1" i="0" dirty="0">
                <a:solidFill>
                  <a:srgbClr val="1F7A4D"/>
                </a:solidFill>
                <a:latin typeface="Arial"/>
              </a:rPr>
              <a:t>CLAIRITY  ·  AUTHORIZATION-FIRST</a:t>
            </a:r>
          </a:p>
        </p:txBody>
      </p:sp>
      <p:sp>
        <p:nvSpPr>
          <p:cNvPr id="233" name="TextBox 234"/>
          <p:cNvSpPr txBox="1"/>
          <p:nvPr/>
        </p:nvSpPr>
        <p:spPr>
          <a:xfrm>
            <a:off x="6611112" y="2350008"/>
            <a:ext cx="4745736" cy="21488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lang="en-US" sz="1100" b="1" i="0" dirty="0">
                <a:solidFill>
                  <a:srgbClr val="071B33"/>
                </a:solidFill>
                <a:latin typeface="Arial"/>
              </a:rPr>
              <a:t>Founded 2020. Built zero prospective cohort.</a:t>
            </a:r>
          </a:p>
          <a:p>
            <a:pPr algn="l"/>
            <a:r>
              <a:rPr lang="en-US" sz="1100" b="0" i="0" dirty="0">
                <a:solidFill>
                  <a:srgbClr val="071B33"/>
                </a:solidFill>
                <a:latin typeface="Arial"/>
              </a:rPr>
              <a:t>Mined 318,101 archived mammograms; outcomes from tumor registries</a:t>
            </a:r>
          </a:p>
          <a:p>
            <a:pPr algn="l"/>
            <a:r>
              <a:rPr lang="en-US" sz="1100" b="0" i="0" dirty="0">
                <a:solidFill>
                  <a:srgbClr val="071B33"/>
                </a:solidFill>
                <a:latin typeface="Arial"/>
              </a:rPr>
              <a:t>FDA De Novo authorization, May 2025</a:t>
            </a:r>
          </a:p>
          <a:p>
            <a:pPr algn="l"/>
            <a:r>
              <a:rPr lang="en-US" sz="1100" b="1" i="0" dirty="0">
                <a:solidFill>
                  <a:srgbClr val="071B33"/>
                </a:solidFill>
                <a:latin typeface="Arial"/>
              </a:rPr>
              <a:t>$43M Series B, Nov 2025 → ~$150–290M valuation, at year five</a:t>
            </a:r>
          </a:p>
        </p:txBody>
      </p:sp>
      <p:sp>
        <p:nvSpPr>
          <p:cNvPr id="235" name="TextBox 236"/>
          <p:cNvSpPr txBox="1"/>
          <p:nvPr/>
        </p:nvSpPr>
        <p:spPr>
          <a:xfrm>
            <a:off x="6611112" y="4498848"/>
            <a:ext cx="4745736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lang="en-US" sz="1000" b="0" i="1" dirty="0">
                <a:solidFill>
                  <a:srgbClr val="6B7C8F"/>
                </a:solidFill>
                <a:latin typeface="Arial"/>
              </a:rPr>
              <a:t>Hit the milestone using outcomes that had already accrued.</a:t>
            </a:r>
          </a:p>
        </p:txBody>
      </p:sp>
      <p:sp>
        <p:nvSpPr>
          <p:cNvPr id="237" name="TextBox 238"/>
          <p:cNvSpPr txBox="1"/>
          <p:nvPr/>
        </p:nvSpPr>
        <p:spPr>
          <a:xfrm>
            <a:off x="1005840" y="5349240"/>
            <a:ext cx="10149840" cy="411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/>
            <a:r>
              <a:rPr lang="en-US" sz="1500" b="1" i="0" dirty="0">
                <a:solidFill>
                  <a:srgbClr val="071B33"/>
                </a:solidFill>
                <a:latin typeface="Arial"/>
              </a:rPr>
              <a:t>SpectOcular's practices already hold years of retinal archives. The authorization, not the cohort, is the asset.</a:t>
            </a:r>
          </a:p>
        </p:txBody>
      </p:sp>
      <p:sp>
        <p:nvSpPr>
          <p:cNvPr id="239" name="TextBox 240"/>
          <p:cNvSpPr txBox="1"/>
          <p:nvPr/>
        </p:nvSpPr>
        <p:spPr>
          <a:xfrm>
            <a:off x="411480" y="6510528"/>
            <a:ext cx="5120640" cy="16459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lang="en-US" sz="650" b="0" i="0" dirty="0">
                <a:solidFill>
                  <a:srgbClr val="6B7C8F"/>
                </a:solidFill>
                <a:latin typeface="Arial"/>
              </a:rPr>
              <a:t>SpectOcular — Live Pitch  ·  v5.1</a:t>
            </a:r>
          </a:p>
        </p:txBody>
      </p:sp>
      <p:sp>
        <p:nvSpPr>
          <p:cNvPr id="241" name="TextBox 242"/>
          <p:cNvSpPr txBox="1"/>
          <p:nvPr/>
        </p:nvSpPr>
        <p:spPr>
          <a:xfrm>
            <a:off x="11475720" y="6510528"/>
            <a:ext cx="320040" cy="164592"/>
          </a:xfrm>
          <a:prstGeom prst="rect">
            <a:avLst/>
          </a:prstGeom>
          <a:noFill/>
        </p:spPr>
        <p:txBody>
          <a:bodyPr wrap="square" anchor="t"/>
          <a:lstStyle/>
          <a:p>
            <a:pPr algn="r"/>
            <a:r>
              <a:rPr lang="en-US" sz="650" b="0" i="0" dirty="0">
                <a:solidFill>
                  <a:srgbClr val="6B7C8F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SpectOcular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SpectOcular Executive Package v5.0</dc:subject>
  <dc:creator>SpectOcular</dc:creator>
  <cp:lastModifiedBy>SpectOcular</cp:lastModifiedBy>
  <cp:revision>1</cp:revision>
  <dcterms:created xsi:type="dcterms:W3CDTF">2026-08-11T23:32:37Z</dcterms:created>
  <dcterms:modified xsi:type="dcterms:W3CDTF">2026-08-11T23:32:37Z</dcterms:modified>
</cp:coreProperties>
</file>